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753600" cy="7315200"/>
  <p:notesSz cx="6858000" cy="9144000"/>
  <p:embeddedFontLst>
    <p:embeddedFont>
      <p:font typeface="Arimo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K Grotesk Light" panose="020B0604020202020204" charset="0"/>
      <p:regular r:id="rId19"/>
    </p:embeddedFont>
    <p:embeddedFont>
      <p:font typeface="HK Grotesk Light Bold" panose="020B0604020202020204" charset="0"/>
      <p:regular r:id="rId20"/>
    </p:embeddedFont>
    <p:embeddedFont>
      <p:font typeface="HK Grotesk Medium" panose="020B0604020202020204" charset="0"/>
      <p:regular r:id="rId21"/>
    </p:embeddedFont>
    <p:embeddedFont>
      <p:font typeface="RoxboroughCF Bold" panose="020B0604020202020204" charset="0"/>
      <p:regular r:id="rId22"/>
    </p:embeddedFont>
    <p:embeddedFont>
      <p:font typeface="RoxboroughCF Bold Bold" panose="020B0604020202020204" charset="0"/>
      <p:regular r:id="rId23"/>
    </p:embeddedFont>
    <p:embeddedFont>
      <p:font typeface="RoxboroughCF Thin" panose="020B0604020202020204" charset="0"/>
      <p:regular r:id="rId24"/>
    </p:embeddedFont>
    <p:embeddedFont>
      <p:font typeface="RoxboroughCF Thin 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138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Relationship Id="rId9" Type="http://schemas.openxmlformats.org/officeDocument/2006/relationships/image" Target="../media/image5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sv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65760" y="686792"/>
            <a:ext cx="9022080" cy="1967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69"/>
              </a:lnSpc>
            </a:pPr>
            <a:r>
              <a:rPr lang="en-US" sz="5633">
                <a:solidFill>
                  <a:srgbClr val="A35C3C"/>
                </a:solidFill>
                <a:latin typeface="RoxboroughCF Thin Bold"/>
              </a:rPr>
              <a:t>Svjetski dan nepušenja -</a:t>
            </a:r>
          </a:p>
          <a:p>
            <a:pPr>
              <a:lnSpc>
                <a:spcPts val="5069"/>
              </a:lnSpc>
            </a:pPr>
            <a:endParaRPr lang="en-US" sz="5633">
              <a:solidFill>
                <a:srgbClr val="A35C3C"/>
              </a:solidFill>
              <a:latin typeface="RoxboroughCF Thin Bold"/>
            </a:endParaRPr>
          </a:p>
          <a:p>
            <a:pPr>
              <a:lnSpc>
                <a:spcPts val="5069"/>
              </a:lnSpc>
            </a:pPr>
            <a:r>
              <a:rPr lang="en-US" sz="5633">
                <a:solidFill>
                  <a:srgbClr val="A35C3C"/>
                </a:solidFill>
                <a:latin typeface="RoxboroughCF Thin Bold"/>
              </a:rPr>
              <a:t> Zdravlje na prvom mjestu!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4021" y="6736169"/>
            <a:ext cx="5495147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A35C3C"/>
                </a:solidFill>
                <a:latin typeface="HK Grotesk Light Bold"/>
              </a:rPr>
              <a:t>Pripremila: Kristina Kralj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528555" y="4003953"/>
            <a:ext cx="2798064" cy="292608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0156" y="3536049"/>
            <a:ext cx="3112851" cy="2926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168629" y="280681"/>
            <a:ext cx="3292354" cy="292608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31520" y="6221095"/>
            <a:ext cx="647830" cy="362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59"/>
              </a:lnSpc>
            </a:pPr>
            <a:r>
              <a:rPr lang="en-US" sz="2199" spc="109">
                <a:solidFill>
                  <a:srgbClr val="A35C3C"/>
                </a:solidFill>
                <a:latin typeface="RoxboroughCF Bold"/>
              </a:rPr>
              <a:t>10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17073" y="836295"/>
            <a:ext cx="5105824" cy="1683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</a:pPr>
            <a:r>
              <a:rPr lang="en-US" sz="6400">
                <a:solidFill>
                  <a:srgbClr val="A35C3C"/>
                </a:solidFill>
                <a:latin typeface="RoxboroughCF Thin"/>
              </a:rPr>
              <a:t>Kako izbjeći pušenje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343007" y="3928479"/>
            <a:ext cx="3465616" cy="2533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D1693C"/>
                </a:solidFill>
                <a:latin typeface="HK Grotesk Light"/>
              </a:rPr>
              <a:t>kretanje u krugu nepušača</a:t>
            </a:r>
          </a:p>
          <a:p>
            <a:pPr marL="518160" lvl="1" indent="-259080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D1693C"/>
                </a:solidFill>
                <a:latin typeface="HK Grotesk Light"/>
              </a:rPr>
              <a:t>odlučnost i hrabrost reći ne</a:t>
            </a:r>
          </a:p>
          <a:p>
            <a:pPr marL="518160" lvl="1" indent="-259080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D1693C"/>
                </a:solidFill>
                <a:latin typeface="HK Grotesk Light"/>
              </a:rPr>
              <a:t>podrška roditelja, učitelja i pravih prijatelja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0997" y="92649"/>
            <a:ext cx="8580634" cy="715410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31520" y="3570159"/>
            <a:ext cx="2317583" cy="690489"/>
            <a:chOff x="0" y="0"/>
            <a:chExt cx="3090111" cy="920652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5634" cy="920652"/>
            </a:xfrm>
            <a:prstGeom prst="rect">
              <a:avLst/>
            </a:prstGeom>
            <a:solidFill>
              <a:srgbClr val="D1693C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01951" y="173941"/>
              <a:ext cx="2888160" cy="525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57" lvl="1" indent="-259078">
                <a:lnSpc>
                  <a:spcPts val="3359"/>
                </a:lnSpc>
                <a:buFont typeface="Arial"/>
                <a:buChar char="•"/>
              </a:pPr>
              <a:r>
                <a:rPr lang="en-US" sz="2399">
                  <a:solidFill>
                    <a:srgbClr val="622512"/>
                  </a:solidFill>
                  <a:latin typeface="HK Grotesk Light Bold"/>
                </a:rPr>
                <a:t>dulji život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241888" y="4711491"/>
            <a:ext cx="2389292" cy="1197952"/>
            <a:chOff x="0" y="0"/>
            <a:chExt cx="3185722" cy="1597269"/>
          </a:xfrm>
        </p:grpSpPr>
        <p:sp>
          <p:nvSpPr>
            <p:cNvPr id="7" name="AutoShape 7"/>
            <p:cNvSpPr/>
            <p:nvPr/>
          </p:nvSpPr>
          <p:spPr>
            <a:xfrm>
              <a:off x="0" y="337688"/>
              <a:ext cx="15655" cy="921892"/>
            </a:xfrm>
            <a:prstGeom prst="rect">
              <a:avLst/>
            </a:prstGeom>
            <a:solidFill>
              <a:srgbClr val="D1693C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02223" y="-47625"/>
              <a:ext cx="2983499" cy="16448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855" lvl="1" indent="-259427">
                <a:lnSpc>
                  <a:spcPts val="3364"/>
                </a:lnSpc>
                <a:buFont typeface="Arial"/>
                <a:buChar char="•"/>
              </a:pPr>
              <a:r>
                <a:rPr lang="en-US" sz="2403">
                  <a:solidFill>
                    <a:srgbClr val="622512"/>
                  </a:solidFill>
                  <a:latin typeface="HK Grotesk Light Bold"/>
                </a:rPr>
                <a:t>smanjen rizik od smrti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786503" y="3526784"/>
            <a:ext cx="2249089" cy="777240"/>
            <a:chOff x="0" y="0"/>
            <a:chExt cx="2998785" cy="1036321"/>
          </a:xfrm>
        </p:grpSpPr>
        <p:sp>
          <p:nvSpPr>
            <p:cNvPr id="10" name="AutoShape 10"/>
            <p:cNvSpPr/>
            <p:nvPr/>
          </p:nvSpPr>
          <p:spPr>
            <a:xfrm>
              <a:off x="0" y="57834"/>
              <a:ext cx="15634" cy="920652"/>
            </a:xfrm>
            <a:prstGeom prst="rect">
              <a:avLst/>
            </a:prstGeom>
            <a:solidFill>
              <a:srgbClr val="D1693C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01951" y="-47625"/>
              <a:ext cx="2796834" cy="10839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57" lvl="1" indent="-259078">
                <a:lnSpc>
                  <a:spcPts val="3359"/>
                </a:lnSpc>
                <a:buFont typeface="Arial"/>
                <a:buChar char="•"/>
              </a:pPr>
              <a:r>
                <a:rPr lang="en-US" sz="2399">
                  <a:solidFill>
                    <a:srgbClr val="622512"/>
                  </a:solidFill>
                  <a:latin typeface="HK Grotesk Light Bold"/>
                </a:rPr>
                <a:t>ljepša koža, zubi i nokti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262624" y="4713272"/>
            <a:ext cx="2255929" cy="1196170"/>
            <a:chOff x="0" y="0"/>
            <a:chExt cx="3007905" cy="1594894"/>
          </a:xfrm>
        </p:grpSpPr>
        <p:sp>
          <p:nvSpPr>
            <p:cNvPr id="13" name="AutoShape 13"/>
            <p:cNvSpPr/>
            <p:nvPr/>
          </p:nvSpPr>
          <p:spPr>
            <a:xfrm>
              <a:off x="0" y="335721"/>
              <a:ext cx="15681" cy="923452"/>
            </a:xfrm>
            <a:prstGeom prst="rect">
              <a:avLst/>
            </a:prstGeom>
            <a:solidFill>
              <a:srgbClr val="D1693C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02565" y="-47625"/>
              <a:ext cx="2805340" cy="16425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9603" lvl="1" indent="-259801">
                <a:lnSpc>
                  <a:spcPts val="3369"/>
                </a:lnSpc>
                <a:buFont typeface="Arial"/>
                <a:buChar char="•"/>
              </a:pPr>
              <a:r>
                <a:rPr lang="en-US" sz="2406">
                  <a:solidFill>
                    <a:srgbClr val="622512"/>
                  </a:solidFill>
                  <a:latin typeface="HK Grotesk Light Bold"/>
                </a:rPr>
                <a:t>disanje punim plućima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772991" y="3526784"/>
            <a:ext cx="2249089" cy="777240"/>
            <a:chOff x="0" y="0"/>
            <a:chExt cx="2998785" cy="1036321"/>
          </a:xfrm>
        </p:grpSpPr>
        <p:sp>
          <p:nvSpPr>
            <p:cNvPr id="16" name="AutoShape 16"/>
            <p:cNvSpPr/>
            <p:nvPr/>
          </p:nvSpPr>
          <p:spPr>
            <a:xfrm>
              <a:off x="0" y="57834"/>
              <a:ext cx="15634" cy="920652"/>
            </a:xfrm>
            <a:prstGeom prst="rect">
              <a:avLst/>
            </a:prstGeom>
            <a:solidFill>
              <a:srgbClr val="D1693C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01951" y="-47625"/>
              <a:ext cx="2796834" cy="10839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57" lvl="1" indent="-259078">
                <a:lnSpc>
                  <a:spcPts val="3359"/>
                </a:lnSpc>
                <a:buFont typeface="Arial"/>
                <a:buChar char="•"/>
              </a:pPr>
              <a:r>
                <a:rPr lang="en-US" sz="2399">
                  <a:solidFill>
                    <a:srgbClr val="622512"/>
                  </a:solidFill>
                  <a:latin typeface="HK Grotesk Light Bold"/>
                </a:rPr>
                <a:t>zdravije srce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209696" y="1012521"/>
            <a:ext cx="7334207" cy="1667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6399">
                <a:solidFill>
                  <a:srgbClr val="622512"/>
                </a:solidFill>
                <a:latin typeface="RoxboroughCF Thin"/>
              </a:rPr>
              <a:t>Prestanak pušenja produžuje život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01897" y="6540525"/>
            <a:ext cx="191095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A35C3C"/>
                </a:solidFill>
                <a:latin typeface="RoxboroughCF Bold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0303" y="4067475"/>
            <a:ext cx="3301642" cy="292608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email">
            <a:alphaModFix amt="61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30225" y="226310"/>
            <a:ext cx="1858529" cy="196930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alphaModFix amt="7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9251" y="4261222"/>
            <a:ext cx="2812694" cy="292608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330924" y="3100488"/>
            <a:ext cx="3691156" cy="292608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21468" y="348615"/>
            <a:ext cx="5350711" cy="870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</a:pPr>
            <a:r>
              <a:rPr lang="en-US" sz="6400">
                <a:solidFill>
                  <a:srgbClr val="A35C3C"/>
                </a:solidFill>
                <a:latin typeface="RoxboroughCF Thin"/>
              </a:rPr>
              <a:t>Zaključak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6201" y="1290738"/>
            <a:ext cx="7331487" cy="1809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D1693C"/>
                </a:solidFill>
                <a:latin typeface="HK Grotesk Light"/>
              </a:rPr>
              <a:t>cigarete mogu ozbiljno utjecati na naše zdravlje</a:t>
            </a:r>
          </a:p>
          <a:p>
            <a:pPr marL="518160" lvl="1" indent="-259080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D1693C"/>
                </a:solidFill>
                <a:latin typeface="HK Grotesk Light"/>
              </a:rPr>
              <a:t>pokušati ostati snažni i odlučni</a:t>
            </a:r>
          </a:p>
          <a:p>
            <a:pPr marL="518160" lvl="1" indent="-259080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D1693C"/>
                </a:solidFill>
                <a:latin typeface="HK Grotesk Light"/>
              </a:rPr>
              <a:t>živjeti zdrav život bez pušenja je pametan izbor</a:t>
            </a:r>
          </a:p>
          <a:p>
            <a:pPr marL="518160" lvl="1" indent="-259080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D1693C"/>
                </a:solidFill>
                <a:latin typeface="HK Grotesk Light"/>
              </a:rPr>
              <a:t>tjelesnom aktivnošću upotpuniti slobodno vrijeme</a:t>
            </a:r>
          </a:p>
          <a:p>
            <a:pPr marL="518160" lvl="1" indent="-259080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D1693C"/>
                </a:solidFill>
                <a:latin typeface="HK Grotesk Light"/>
              </a:rPr>
              <a:t>uvijek birajte sport ispred cigareta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395500" y="6904093"/>
            <a:ext cx="4833491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Arimo"/>
              </a:rPr>
              <a:t>Napomena: sve slike su preuzete  iz programa Canva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1490" y="6540525"/>
            <a:ext cx="271909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A35C3C"/>
                </a:solidFill>
                <a:latin typeface="RoxboroughCF Bold"/>
              </a:rPr>
              <a:t>12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11970" y="817148"/>
            <a:ext cx="7240576" cy="4684576"/>
            <a:chOff x="0" y="0"/>
            <a:chExt cx="9654101" cy="6246101"/>
          </a:xfrm>
        </p:grpSpPr>
        <p:sp>
          <p:nvSpPr>
            <p:cNvPr id="4" name="TextBox 4"/>
            <p:cNvSpPr txBox="1"/>
            <p:nvPr/>
          </p:nvSpPr>
          <p:spPr>
            <a:xfrm>
              <a:off x="0" y="1771171"/>
              <a:ext cx="9654101" cy="44749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74979" lvl="1" indent="-237490">
                <a:lnSpc>
                  <a:spcPts val="2463"/>
                </a:lnSpc>
                <a:buFont typeface="Arial"/>
                <a:buChar char="•"/>
              </a:pPr>
              <a:r>
                <a:rPr lang="en-US" sz="2199">
                  <a:solidFill>
                    <a:srgbClr val="584849"/>
                  </a:solidFill>
                  <a:latin typeface="HK Grotesk Light Bold"/>
                </a:rPr>
                <a:t>Uvod</a:t>
              </a:r>
            </a:p>
            <a:p>
              <a:pPr marL="474979" lvl="1" indent="-237490">
                <a:lnSpc>
                  <a:spcPts val="2463"/>
                </a:lnSpc>
                <a:buFont typeface="Arial"/>
                <a:buChar char="•"/>
              </a:pPr>
              <a:r>
                <a:rPr lang="en-US" sz="2199">
                  <a:solidFill>
                    <a:srgbClr val="584849"/>
                  </a:solidFill>
                  <a:latin typeface="HK Grotesk Light Bold"/>
                </a:rPr>
                <a:t>Što je Svjetski dan nepušenja?</a:t>
              </a:r>
            </a:p>
            <a:p>
              <a:pPr marL="474979" lvl="1" indent="-237490">
                <a:lnSpc>
                  <a:spcPts val="2463"/>
                </a:lnSpc>
                <a:buFont typeface="Arial"/>
                <a:buChar char="•"/>
              </a:pPr>
              <a:r>
                <a:rPr lang="en-US" sz="2199">
                  <a:solidFill>
                    <a:srgbClr val="584849"/>
                  </a:solidFill>
                  <a:latin typeface="HK Grotesk Light Bold"/>
                </a:rPr>
                <a:t>Zašto pušenje nije dobro za nas?</a:t>
              </a:r>
            </a:p>
            <a:p>
              <a:pPr marL="474979" lvl="1" indent="-237490">
                <a:lnSpc>
                  <a:spcPts val="2463"/>
                </a:lnSpc>
                <a:buFont typeface="Arial"/>
                <a:buChar char="•"/>
              </a:pPr>
              <a:r>
                <a:rPr lang="en-US" sz="2199">
                  <a:solidFill>
                    <a:srgbClr val="584849"/>
                  </a:solidFill>
                  <a:latin typeface="HK Grotesk Light Bold"/>
                </a:rPr>
                <a:t>Utjecaj na  pluća</a:t>
              </a:r>
            </a:p>
            <a:p>
              <a:pPr marL="474979" lvl="1" indent="-237490">
                <a:lnSpc>
                  <a:spcPts val="2463"/>
                </a:lnSpc>
                <a:buFont typeface="Arial"/>
                <a:buChar char="•"/>
              </a:pPr>
              <a:r>
                <a:rPr lang="en-US" sz="2199">
                  <a:solidFill>
                    <a:srgbClr val="584849"/>
                  </a:solidFill>
                  <a:latin typeface="HK Grotesk Light Bold"/>
                </a:rPr>
                <a:t>Utjecaj na srce</a:t>
              </a:r>
            </a:p>
            <a:p>
              <a:pPr marL="474979" lvl="1" indent="-237490">
                <a:lnSpc>
                  <a:spcPts val="2463"/>
                </a:lnSpc>
                <a:buFont typeface="Arial"/>
                <a:buChar char="•"/>
              </a:pPr>
              <a:r>
                <a:rPr lang="en-US" sz="2199">
                  <a:solidFill>
                    <a:srgbClr val="584849"/>
                  </a:solidFill>
                  <a:latin typeface="HK Grotesk Light Bold"/>
                </a:rPr>
                <a:t>Utjecaj na mozak</a:t>
              </a:r>
            </a:p>
            <a:p>
              <a:pPr marL="474979" lvl="1" indent="-237490">
                <a:lnSpc>
                  <a:spcPts val="2463"/>
                </a:lnSpc>
                <a:buFont typeface="Arial"/>
                <a:buChar char="•"/>
              </a:pPr>
              <a:r>
                <a:rPr lang="en-US" sz="2199">
                  <a:solidFill>
                    <a:srgbClr val="584849"/>
                  </a:solidFill>
                  <a:latin typeface="HK Grotesk Light Bold"/>
                </a:rPr>
                <a:t>Utjecaj na izgled</a:t>
              </a:r>
            </a:p>
            <a:p>
              <a:pPr marL="474979" lvl="1" indent="-237490">
                <a:lnSpc>
                  <a:spcPts val="2463"/>
                </a:lnSpc>
                <a:buFont typeface="Arial"/>
                <a:buChar char="•"/>
              </a:pPr>
              <a:r>
                <a:rPr lang="en-US" sz="2199">
                  <a:solidFill>
                    <a:srgbClr val="584849"/>
                  </a:solidFill>
                  <a:latin typeface="HK Grotesk Light Bold"/>
                </a:rPr>
                <a:t>Kako izbjeći pušenje?</a:t>
              </a:r>
            </a:p>
            <a:p>
              <a:pPr marL="474979" lvl="1" indent="-237490">
                <a:lnSpc>
                  <a:spcPts val="2463"/>
                </a:lnSpc>
                <a:buFont typeface="Arial"/>
                <a:buChar char="•"/>
              </a:pPr>
              <a:r>
                <a:rPr lang="en-US" sz="2199">
                  <a:solidFill>
                    <a:srgbClr val="584849"/>
                  </a:solidFill>
                  <a:latin typeface="HK Grotesk Light Bold"/>
                </a:rPr>
                <a:t>Kako biti zdrav i snažan bez pušenja?</a:t>
              </a:r>
            </a:p>
            <a:p>
              <a:pPr marL="474979" lvl="1" indent="-237490">
                <a:lnSpc>
                  <a:spcPts val="2463"/>
                </a:lnSpc>
                <a:buFont typeface="Arial"/>
                <a:buChar char="•"/>
              </a:pPr>
              <a:r>
                <a:rPr lang="en-US" sz="2199">
                  <a:solidFill>
                    <a:srgbClr val="584849"/>
                  </a:solidFill>
                  <a:latin typeface="HK Grotesk Light Bold"/>
                </a:rPr>
                <a:t>Zaključak</a:t>
              </a:r>
            </a:p>
            <a:p>
              <a:pPr>
                <a:lnSpc>
                  <a:spcPts val="2199"/>
                </a:lnSpc>
              </a:pPr>
              <a:endParaRPr lang="en-US" sz="2199">
                <a:solidFill>
                  <a:srgbClr val="584849"/>
                </a:solidFill>
                <a:latin typeface="HK Grotesk Light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9654101" cy="1304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679"/>
                </a:lnSpc>
              </a:pPr>
              <a:r>
                <a:rPr lang="en-US" sz="6399">
                  <a:solidFill>
                    <a:srgbClr val="584849"/>
                  </a:solidFill>
                  <a:latin typeface="RoxboroughCF Bold Bold"/>
                </a:rPr>
                <a:t>Sadržaj: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374250" y="6224041"/>
            <a:ext cx="647830" cy="362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59"/>
              </a:lnSpc>
            </a:pPr>
            <a:r>
              <a:rPr lang="en-US" sz="2199" spc="109">
                <a:solidFill>
                  <a:srgbClr val="A35C3C"/>
                </a:solidFill>
                <a:latin typeface="RoxboroughCF Bold"/>
              </a:rPr>
              <a:t>02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45233" y="1719479"/>
            <a:ext cx="3016048" cy="870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</a:pPr>
            <a:r>
              <a:rPr lang="en-US" sz="6400">
                <a:solidFill>
                  <a:srgbClr val="A35C3C"/>
                </a:solidFill>
                <a:latin typeface="RoxboroughCF Thin"/>
              </a:rPr>
              <a:t>Uvod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5115823" y="1434281"/>
            <a:ext cx="4041770" cy="3095192"/>
            <a:chOff x="0" y="0"/>
            <a:chExt cx="5389026" cy="4126922"/>
          </a:xfrm>
        </p:grpSpPr>
        <p:sp>
          <p:nvSpPr>
            <p:cNvPr id="4" name="TextBox 4"/>
            <p:cNvSpPr txBox="1"/>
            <p:nvPr/>
          </p:nvSpPr>
          <p:spPr>
            <a:xfrm>
              <a:off x="0" y="-47625"/>
              <a:ext cx="5389026" cy="11313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99">
                  <a:solidFill>
                    <a:srgbClr val="D1693C"/>
                  </a:solidFill>
                  <a:latin typeface="HK Grotesk Medium"/>
                </a:rPr>
                <a:t>PUŠENJE-</a:t>
              </a:r>
            </a:p>
            <a:p>
              <a:pPr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D1693C"/>
                  </a:solidFill>
                  <a:latin typeface="HK Grotesk Medium"/>
                </a:rPr>
                <a:t>      Smrt koja se udiše!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405768"/>
              <a:ext cx="5389026" cy="1131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99">
                  <a:solidFill>
                    <a:srgbClr val="D1693C"/>
                  </a:solidFill>
                  <a:latin typeface="HK Grotesk Medium"/>
                </a:rPr>
                <a:t>Živi zdravo- </a:t>
              </a:r>
            </a:p>
            <a:p>
              <a:pPr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D1693C"/>
                  </a:solidFill>
                  <a:latin typeface="HK Grotesk Medium"/>
                </a:rPr>
                <a:t>          Reci NE pušenju!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276443"/>
              <a:ext cx="5389026" cy="3970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622512"/>
                  </a:solidFill>
                  <a:latin typeface="HK Grotesk Light"/>
                </a:rPr>
                <a:t>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729836"/>
              <a:ext cx="5389026" cy="3970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622512"/>
                  </a:solidFill>
                  <a:latin typeface="HK Grotesk Light"/>
                </a:rPr>
                <a:t>I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31520" y="6221095"/>
            <a:ext cx="647830" cy="362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59"/>
              </a:lnSpc>
            </a:pPr>
            <a:r>
              <a:rPr lang="en-US" sz="2199" spc="109">
                <a:solidFill>
                  <a:srgbClr val="A35C3C"/>
                </a:solidFill>
                <a:latin typeface="RoxboroughCF Bold"/>
              </a:rPr>
              <a:t>03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15823" y="5126553"/>
            <a:ext cx="4041770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D1693C"/>
                </a:solidFill>
                <a:latin typeface="HK Grotesk Medium"/>
              </a:rPr>
              <a:t>Zdrav čovjek- 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D1693C"/>
                </a:solidFill>
                <a:latin typeface="HK Grotesk Medium"/>
              </a:rPr>
              <a:t>          Bogat čovjek!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88848" y="6154789"/>
            <a:ext cx="4041770" cy="307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622512"/>
                </a:solidFill>
                <a:latin typeface="HK Grotesk Light"/>
              </a:rPr>
              <a:t>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78388" y="529520"/>
            <a:ext cx="4670147" cy="5852160"/>
            <a:chOff x="0" y="0"/>
            <a:chExt cx="6226862" cy="780288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226862" cy="379984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40" r="4540"/>
            <a:stretch>
              <a:fillRect/>
            </a:stretch>
          </p:blipFill>
          <p:spPr>
            <a:xfrm>
              <a:off x="0" y="4003040"/>
              <a:ext cx="6226862" cy="3799840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288664" y="634295"/>
            <a:ext cx="4381303" cy="1683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</a:pPr>
            <a:r>
              <a:rPr lang="en-US" sz="6400">
                <a:solidFill>
                  <a:srgbClr val="A35C3C"/>
                </a:solidFill>
                <a:latin typeface="RoxboroughCF Thin"/>
              </a:rPr>
              <a:t>Svjetski dan nepušenja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88664" y="3183285"/>
            <a:ext cx="4381303" cy="2560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>
                <a:solidFill>
                  <a:srgbClr val="D1693C"/>
                </a:solidFill>
                <a:latin typeface="HK Grotesk Light"/>
              </a:rPr>
              <a:t>-obilježava se 31.svibnja</a:t>
            </a:r>
          </a:p>
          <a:p>
            <a:pPr>
              <a:lnSpc>
                <a:spcPts val="2879"/>
              </a:lnSpc>
            </a:pPr>
            <a:r>
              <a:rPr lang="en-US" sz="2400">
                <a:solidFill>
                  <a:srgbClr val="D1693C"/>
                </a:solidFill>
                <a:latin typeface="HK Grotesk Light"/>
              </a:rPr>
              <a:t>-tim danom se podiže svijest o štetnim učincima pušenja</a:t>
            </a:r>
          </a:p>
          <a:p>
            <a:pPr>
              <a:lnSpc>
                <a:spcPts val="2879"/>
              </a:lnSpc>
            </a:pPr>
            <a:r>
              <a:rPr lang="en-US" sz="2400">
                <a:solidFill>
                  <a:srgbClr val="D1693C"/>
                </a:solidFill>
                <a:latin typeface="HK Grotesk Light"/>
              </a:rPr>
              <a:t>-diljem svijeta se organiziraju razne aktivnosti koje promiču zdrav život</a:t>
            </a:r>
          </a:p>
          <a:p>
            <a:pPr>
              <a:lnSpc>
                <a:spcPts val="2879"/>
              </a:lnSpc>
            </a:pPr>
            <a:endParaRPr lang="en-US" sz="2400">
              <a:solidFill>
                <a:srgbClr val="D1693C"/>
              </a:solidFill>
              <a:latin typeface="HK Grotesk Ligh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165644" y="6707848"/>
            <a:ext cx="4381303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D1693C"/>
                </a:solidFill>
                <a:latin typeface="HK Grotesk Light"/>
              </a:rPr>
              <a:t>Sport=zdrav život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2079" y="6540525"/>
            <a:ext cx="370731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A35C3C"/>
                </a:solidFill>
                <a:latin typeface="RoxboroughCF Bold"/>
              </a:rPr>
              <a:t>04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4721" y="2590336"/>
            <a:ext cx="1366098" cy="213452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46339" y="4514901"/>
            <a:ext cx="2414480" cy="24144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503418" y="4514901"/>
            <a:ext cx="2414480" cy="241448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0609" y="4177214"/>
            <a:ext cx="2463189" cy="27521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692008" y="164516"/>
            <a:ext cx="3601790" cy="135967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69351" y="278816"/>
            <a:ext cx="5182936" cy="247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99"/>
              </a:lnSpc>
            </a:pPr>
            <a:r>
              <a:rPr lang="en-US" sz="6399">
                <a:solidFill>
                  <a:srgbClr val="584849"/>
                </a:solidFill>
                <a:latin typeface="RoxboroughCF Thin"/>
              </a:rPr>
              <a:t>Zašto pušenje nije dobro za nas?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42869" y="1978804"/>
            <a:ext cx="5182936" cy="2394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endParaRPr/>
          </a:p>
          <a:p>
            <a:pPr marL="1554470" lvl="3" indent="-388618">
              <a:lnSpc>
                <a:spcPts val="3359"/>
              </a:lnSpc>
              <a:buFont typeface="Arial"/>
              <a:buChar char="￭"/>
            </a:pPr>
            <a:r>
              <a:rPr lang="en-US" sz="2399">
                <a:solidFill>
                  <a:srgbClr val="584849"/>
                </a:solidFill>
                <a:latin typeface="HK Grotesk Light"/>
              </a:rPr>
              <a:t>pušenje može oštetiti pluća</a:t>
            </a:r>
          </a:p>
          <a:p>
            <a:pPr marL="1554470" lvl="3" indent="-388618">
              <a:lnSpc>
                <a:spcPts val="3359"/>
              </a:lnSpc>
              <a:buFont typeface="Arial"/>
              <a:buChar char="￭"/>
            </a:pPr>
            <a:r>
              <a:rPr lang="en-US" sz="2399">
                <a:solidFill>
                  <a:srgbClr val="584849"/>
                </a:solidFill>
                <a:latin typeface="HK Grotesk Light"/>
              </a:rPr>
              <a:t>loše utječe na srce</a:t>
            </a:r>
          </a:p>
          <a:p>
            <a:pPr marL="1554470" lvl="3" indent="-388618">
              <a:lnSpc>
                <a:spcPts val="3359"/>
              </a:lnSpc>
              <a:buFont typeface="Arial"/>
              <a:buChar char="￭"/>
            </a:pPr>
            <a:r>
              <a:rPr lang="en-US" sz="2399">
                <a:solidFill>
                  <a:srgbClr val="584849"/>
                </a:solidFill>
                <a:latin typeface="HK Grotesk Light"/>
              </a:rPr>
              <a:t>može utjecati na izgled</a:t>
            </a:r>
          </a:p>
          <a:p>
            <a:pPr marL="1554470" lvl="3" indent="-388618">
              <a:lnSpc>
                <a:spcPts val="3359"/>
              </a:lnSpc>
              <a:spcBef>
                <a:spcPct val="0"/>
              </a:spcBef>
              <a:buFont typeface="Arial"/>
              <a:buChar char="￭"/>
            </a:pPr>
            <a:r>
              <a:rPr lang="en-US" sz="2399">
                <a:solidFill>
                  <a:srgbClr val="584849"/>
                </a:solidFill>
                <a:latin typeface="HK Grotesk Light"/>
              </a:rPr>
              <a:t>loš utjecaj na mozak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399">
              <a:solidFill>
                <a:srgbClr val="584849"/>
              </a:solidFill>
              <a:latin typeface="HK Grotesk Ligh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20562" y="6540525"/>
            <a:ext cx="353764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A35C3C"/>
                </a:solidFill>
                <a:latin typeface="RoxboroughCF Bold"/>
              </a:rPr>
              <a:t>05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6653" y="4662519"/>
            <a:ext cx="2402321" cy="24023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86919" y="1108768"/>
            <a:ext cx="2661955" cy="26619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48558" y="1669993"/>
            <a:ext cx="1800316" cy="130522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998904" y="4199423"/>
            <a:ext cx="2044598" cy="292608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3345" y="4558451"/>
            <a:ext cx="1800316" cy="13052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644750" y="4320747"/>
            <a:ext cx="2804756" cy="280475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06653" y="-153352"/>
            <a:ext cx="3792251" cy="5186194"/>
            <a:chOff x="0" y="0"/>
            <a:chExt cx="5056335" cy="6914926"/>
          </a:xfrm>
        </p:grpSpPr>
        <p:sp>
          <p:nvSpPr>
            <p:cNvPr id="9" name="TextBox 9"/>
            <p:cNvSpPr txBox="1"/>
            <p:nvPr/>
          </p:nvSpPr>
          <p:spPr>
            <a:xfrm>
              <a:off x="0" y="104775"/>
              <a:ext cx="5056335" cy="22794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400"/>
                </a:lnSpc>
              </a:pPr>
              <a:r>
                <a:rPr lang="en-US" sz="6400">
                  <a:solidFill>
                    <a:srgbClr val="A35C3C"/>
                  </a:solidFill>
                  <a:latin typeface="RoxboroughCF Thin"/>
                </a:rPr>
                <a:t>Utjecaj na pluća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013486"/>
              <a:ext cx="5056335" cy="39014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60" lvl="1" indent="-259080">
                <a:lnSpc>
                  <a:spcPts val="2879"/>
                </a:lnSpc>
                <a:buFont typeface="Arial"/>
                <a:buChar char="•"/>
              </a:pPr>
              <a:r>
                <a:rPr lang="en-US" sz="2400">
                  <a:solidFill>
                    <a:srgbClr val="D1693C"/>
                  </a:solidFill>
                  <a:latin typeface="HK Grotesk Light"/>
                </a:rPr>
                <a:t>uzrokuje oštećenje pluća</a:t>
              </a:r>
            </a:p>
            <a:p>
              <a:pPr marL="518160" lvl="1" indent="-259080">
                <a:lnSpc>
                  <a:spcPts val="2879"/>
                </a:lnSpc>
                <a:buFont typeface="Arial"/>
                <a:buChar char="•"/>
              </a:pPr>
              <a:r>
                <a:rPr lang="en-US" sz="2400">
                  <a:solidFill>
                    <a:srgbClr val="D1693C"/>
                  </a:solidFill>
                  <a:latin typeface="HK Grotesk Light"/>
                </a:rPr>
                <a:t>dim cigarete ulazi u pluća, a u dimu su štetne tvari te su ona crna</a:t>
              </a:r>
            </a:p>
            <a:p>
              <a:pPr marL="518160" lvl="1" indent="-259080">
                <a:lnSpc>
                  <a:spcPts val="2879"/>
                </a:lnSpc>
                <a:buFont typeface="Arial"/>
                <a:buChar char="•"/>
              </a:pPr>
              <a:r>
                <a:rPr lang="en-US" sz="2400">
                  <a:solidFill>
                    <a:srgbClr val="D1693C"/>
                  </a:solidFill>
                  <a:latin typeface="HK Grotesk Light"/>
                </a:rPr>
                <a:t> posljedice su: kašalj, otežano disanje,upale pluća rak pluća i bronha</a:t>
              </a:r>
            </a:p>
            <a:p>
              <a:pPr>
                <a:lnSpc>
                  <a:spcPts val="2879"/>
                </a:lnSpc>
              </a:pPr>
              <a:endParaRPr lang="en-US" sz="2400">
                <a:solidFill>
                  <a:srgbClr val="D1693C"/>
                </a:solidFill>
                <a:latin typeface="HK Grotesk Light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13195" y="6540525"/>
            <a:ext cx="368498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A35C3C"/>
                </a:solidFill>
                <a:latin typeface="RoxboroughCF Bold"/>
              </a:rPr>
              <a:t>06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19321" y="174955"/>
            <a:ext cx="2414480" cy="241448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949440" y="5200528"/>
            <a:ext cx="2387344" cy="19397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alphaModFix amt="27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26534" y="0"/>
            <a:ext cx="8290560" cy="71402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81585" y="4619710"/>
            <a:ext cx="2227148" cy="26954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81486" y="3570122"/>
            <a:ext cx="3901440" cy="882701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876800" y="731520"/>
            <a:ext cx="4145280" cy="4755725"/>
            <a:chOff x="0" y="0"/>
            <a:chExt cx="5527040" cy="6340966"/>
          </a:xfrm>
        </p:grpSpPr>
        <p:sp>
          <p:nvSpPr>
            <p:cNvPr id="8" name="TextBox 8"/>
            <p:cNvSpPr txBox="1"/>
            <p:nvPr/>
          </p:nvSpPr>
          <p:spPr>
            <a:xfrm>
              <a:off x="0" y="114300"/>
              <a:ext cx="5527040" cy="22614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399"/>
                </a:lnSpc>
              </a:pPr>
              <a:r>
                <a:rPr lang="en-US" sz="6399">
                  <a:solidFill>
                    <a:srgbClr val="622512"/>
                  </a:solidFill>
                  <a:latin typeface="RoxboroughCF Thin"/>
                </a:rPr>
                <a:t>Utjecaj na srce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962766"/>
              <a:ext cx="5527040" cy="3378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60" lvl="1" indent="-259080">
                <a:lnSpc>
                  <a:spcPts val="2879"/>
                </a:lnSpc>
                <a:buFont typeface="Arial"/>
                <a:buChar char="•"/>
              </a:pPr>
              <a:r>
                <a:rPr lang="en-US" sz="2400">
                  <a:solidFill>
                    <a:srgbClr val="622512"/>
                  </a:solidFill>
                  <a:latin typeface="HK Grotesk Light"/>
                </a:rPr>
                <a:t>može oštetiti naše krvne žile</a:t>
              </a:r>
            </a:p>
            <a:p>
              <a:pPr marL="518160" lvl="1" indent="-259080">
                <a:lnSpc>
                  <a:spcPts val="2879"/>
                </a:lnSpc>
                <a:buFont typeface="Arial"/>
                <a:buChar char="•"/>
              </a:pPr>
              <a:r>
                <a:rPr lang="en-US" sz="2400">
                  <a:solidFill>
                    <a:srgbClr val="622512"/>
                  </a:solidFill>
                  <a:latin typeface="HK Grotesk Light"/>
                </a:rPr>
                <a:t> pušenje povećava rizik od srčanih bolesti.</a:t>
              </a:r>
            </a:p>
            <a:p>
              <a:pPr marL="518160" lvl="1" indent="-259080">
                <a:lnSpc>
                  <a:spcPts val="2879"/>
                </a:lnSpc>
                <a:buFont typeface="Arial"/>
                <a:buChar char="•"/>
              </a:pPr>
              <a:r>
                <a:rPr lang="en-US" sz="2400">
                  <a:solidFill>
                    <a:srgbClr val="622512"/>
                  </a:solidFill>
                  <a:latin typeface="HK Grotesk Light"/>
                </a:rPr>
                <a:t>dovodi do začepljenja žila</a:t>
              </a:r>
            </a:p>
            <a:p>
              <a:pPr marL="518160" lvl="1" indent="-259080">
                <a:lnSpc>
                  <a:spcPts val="2879"/>
                </a:lnSpc>
                <a:buFont typeface="Arial"/>
                <a:buChar char="•"/>
              </a:pPr>
              <a:r>
                <a:rPr lang="en-US" sz="2400">
                  <a:solidFill>
                    <a:srgbClr val="622512"/>
                  </a:solidFill>
                  <a:latin typeface="HK Grotesk Light"/>
                </a:rPr>
                <a:t>srčani udar</a:t>
              </a:r>
            </a:p>
            <a:p>
              <a:pPr>
                <a:lnSpc>
                  <a:spcPts val="2879"/>
                </a:lnSpc>
              </a:pPr>
              <a:endParaRPr lang="en-US" sz="2400">
                <a:solidFill>
                  <a:srgbClr val="622512"/>
                </a:solidFill>
                <a:latin typeface="HK Grotesk Light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23613" y="6540525"/>
            <a:ext cx="347662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A35C3C"/>
                </a:solidFill>
                <a:latin typeface="RoxboroughCF Bold"/>
              </a:rPr>
              <a:t>07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50118" y="337870"/>
            <a:ext cx="3194551" cy="23959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5648" y="4729703"/>
            <a:ext cx="2970004" cy="237600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65616" y="4026293"/>
            <a:ext cx="2165299" cy="292608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31520" y="731520"/>
            <a:ext cx="4145280" cy="3701564"/>
            <a:chOff x="0" y="0"/>
            <a:chExt cx="5527040" cy="4935419"/>
          </a:xfrm>
        </p:grpSpPr>
        <p:sp>
          <p:nvSpPr>
            <p:cNvPr id="6" name="TextBox 6"/>
            <p:cNvSpPr txBox="1"/>
            <p:nvPr/>
          </p:nvSpPr>
          <p:spPr>
            <a:xfrm>
              <a:off x="0" y="114300"/>
              <a:ext cx="5527040" cy="22614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399"/>
                </a:lnSpc>
              </a:pPr>
              <a:r>
                <a:rPr lang="en-US" sz="6399">
                  <a:solidFill>
                    <a:srgbClr val="86111D"/>
                  </a:solidFill>
                  <a:latin typeface="RoxboroughCF Thin"/>
                </a:rPr>
                <a:t>Utjecaj na mozak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005019"/>
              <a:ext cx="5527040" cy="1930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60" lvl="1" indent="-259080">
                <a:lnSpc>
                  <a:spcPts val="2879"/>
                </a:lnSpc>
                <a:buFont typeface="Arial"/>
                <a:buChar char="•"/>
              </a:pPr>
              <a:r>
                <a:rPr lang="en-US" sz="2400">
                  <a:solidFill>
                    <a:srgbClr val="86111D"/>
                  </a:solidFill>
                  <a:latin typeface="HK Grotesk Light"/>
                </a:rPr>
                <a:t>uništava dio mozga koji je ključan za pamćenje </a:t>
              </a:r>
            </a:p>
            <a:p>
              <a:pPr marL="518160" lvl="1" indent="-259080">
                <a:lnSpc>
                  <a:spcPts val="2879"/>
                </a:lnSpc>
                <a:buFont typeface="Arial"/>
                <a:buChar char="•"/>
              </a:pPr>
              <a:r>
                <a:rPr lang="en-US" sz="2400">
                  <a:solidFill>
                    <a:srgbClr val="86111D"/>
                  </a:solidFill>
                  <a:latin typeface="HK Grotesk Light"/>
                </a:rPr>
                <a:t>utječe na depresivna stanja, razdražljivost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31520" y="6221095"/>
            <a:ext cx="647830" cy="362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59"/>
              </a:lnSpc>
            </a:pPr>
            <a:r>
              <a:rPr lang="en-US" sz="2199" spc="109">
                <a:solidFill>
                  <a:srgbClr val="A35C3C"/>
                </a:solidFill>
                <a:latin typeface="RoxboroughCF Bold"/>
              </a:rPr>
              <a:t>08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1520" y="731520"/>
            <a:ext cx="3673307" cy="5852160"/>
            <a:chOff x="0" y="0"/>
            <a:chExt cx="4897743" cy="780288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897743" cy="379984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003040"/>
              <a:ext cx="4897743" cy="3799840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520" y="3657600"/>
            <a:ext cx="3673307" cy="292608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18270" y="4588269"/>
            <a:ext cx="3628413" cy="255670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295255" y="654606"/>
            <a:ext cx="3874444" cy="1683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</a:pPr>
            <a:r>
              <a:rPr lang="en-US" sz="6400">
                <a:solidFill>
                  <a:srgbClr val="A35C3C"/>
                </a:solidFill>
                <a:latin typeface="RoxboroughCF Thin"/>
              </a:rPr>
              <a:t>Utjecaj na izgled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541286" y="2794658"/>
            <a:ext cx="3874444" cy="144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D1693C"/>
                </a:solidFill>
                <a:latin typeface="HK Grotesk Light"/>
              </a:rPr>
              <a:t>brže starenje kože</a:t>
            </a:r>
          </a:p>
          <a:p>
            <a:pPr marL="518160" lvl="1" indent="-259080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D1693C"/>
                </a:solidFill>
                <a:latin typeface="HK Grotesk Light"/>
              </a:rPr>
              <a:t>žuti zubi</a:t>
            </a:r>
          </a:p>
          <a:p>
            <a:pPr marL="518160" lvl="1" indent="-259080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D1693C"/>
                </a:solidFill>
                <a:latin typeface="HK Grotesk Light"/>
              </a:rPr>
              <a:t>loš zadah</a:t>
            </a:r>
          </a:p>
          <a:p>
            <a:pPr marL="518160" lvl="1" indent="-259080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D1693C"/>
                </a:solidFill>
                <a:latin typeface="HK Grotesk Light"/>
              </a:rPr>
              <a:t>pušačke bore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13195" y="6540525"/>
            <a:ext cx="368498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A35C3C"/>
                </a:solidFill>
                <a:latin typeface="RoxboroughCF Bold"/>
              </a:rPr>
              <a:t>09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Office PowerPoint</Application>
  <PresentationFormat>Prilagođeno</PresentationFormat>
  <Paragraphs>81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10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23" baseType="lpstr">
      <vt:lpstr>RoxboroughCF Bold Bold</vt:lpstr>
      <vt:lpstr>Arimo</vt:lpstr>
      <vt:lpstr>HK Grotesk Light Bold</vt:lpstr>
      <vt:lpstr>Arial</vt:lpstr>
      <vt:lpstr>Calibri</vt:lpstr>
      <vt:lpstr>HK Grotesk Medium</vt:lpstr>
      <vt:lpstr>RoxboroughCF Thin Bold</vt:lpstr>
      <vt:lpstr>HK Grotesk Light</vt:lpstr>
      <vt:lpstr>RoxboroughCF Bold</vt:lpstr>
      <vt:lpstr>RoxboroughCF Thin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Svjetski dan nepušenja - zdravlje na prvom mjestu</dc:title>
  <cp:lastModifiedBy>Renata Kos</cp:lastModifiedBy>
  <cp:revision>2</cp:revision>
  <dcterms:created xsi:type="dcterms:W3CDTF">2006-08-16T00:00:00Z</dcterms:created>
  <dcterms:modified xsi:type="dcterms:W3CDTF">2023-12-12T19:56:00Z</dcterms:modified>
  <dc:identifier>DAFj7lbbiwA</dc:identifier>
</cp:coreProperties>
</file>